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8CC23F-2DF4-4172-823C-2AFB547F8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5C61B-91A2-4BA2-8DCC-09908D8D7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99F75-85B2-4B7F-A626-52A396B3D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5BE69-916C-4BF8-A6CD-01AEB3305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942AB-9934-43D3-AB2F-55E47EAC9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90249-413D-4E1B-851E-F33C28D4A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D8021-A841-43D8-B051-4114930E0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2A5DB-12C9-43C5-8EC7-9840B3A26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25276-5BA0-4BEC-AEF1-6C351964C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F3FB4-8DF0-4EDA-80B7-ACF07A7E6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821B2-349D-45AE-AC94-C8D8820F6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C3A69AA-FB9F-414D-8BFC-4360942BF0A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55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Present Tense Stem-Changing Verbs</a:t>
            </a:r>
            <a:endParaRPr lang="en-US" sz="55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4400"/>
              <a:t>Page 5 – Para Empezar</a:t>
            </a:r>
            <a:br>
              <a:rPr lang="es-ES" sz="4400"/>
            </a:br>
            <a:r>
              <a:rPr lang="es-ES" sz="4400"/>
              <a:t>Realidades 3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PEDIR (o &gt; ue) – to ask for, to order</a:t>
            </a:r>
            <a:endParaRPr lang="en-US" sz="4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s-ES" sz="4000"/>
              <a:t>do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s-ES" sz="4000"/>
              <a:t>des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s-ES" sz="4000"/>
              <a:t>de</a:t>
            </a:r>
            <a:endParaRPr lang="en-US" sz="4000"/>
          </a:p>
        </p:txBody>
      </p:sp>
      <p:sp>
        <p:nvSpPr>
          <p:cNvPr id="39940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pedimos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pedís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s-ES" sz="4000"/>
              <a:t>den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4800"/>
              <a:t> </a:t>
            </a:r>
            <a:r>
              <a:rPr lang="es-E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 (e &gt; i)</a:t>
            </a:r>
            <a:endParaRPr lang="en-US" sz="4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371600"/>
            <a:ext cx="4194175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s</a:t>
            </a:r>
            <a:r>
              <a:rPr lang="es-ES" sz="4000">
                <a:solidFill>
                  <a:srgbClr val="FF0000"/>
                </a:solidFill>
              </a:rPr>
              <a:t>e</a:t>
            </a:r>
            <a:r>
              <a:rPr lang="es-ES" sz="4000"/>
              <a:t>rvir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rep</a:t>
            </a:r>
            <a:r>
              <a:rPr lang="es-ES" sz="4000">
                <a:solidFill>
                  <a:srgbClr val="FF0000"/>
                </a:solidFill>
              </a:rPr>
              <a:t>e</a:t>
            </a:r>
            <a:r>
              <a:rPr lang="es-ES" sz="4000"/>
              <a:t>tir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r</a:t>
            </a:r>
            <a:r>
              <a:rPr lang="es-ES" sz="4000">
                <a:solidFill>
                  <a:srgbClr val="FF0000"/>
                </a:solidFill>
              </a:rPr>
              <a:t>e</a:t>
            </a:r>
            <a:r>
              <a:rPr lang="es-ES" sz="4000"/>
              <a:t>ír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sonr</a:t>
            </a:r>
            <a:r>
              <a:rPr lang="es-ES" sz="4000">
                <a:solidFill>
                  <a:srgbClr val="FF0000"/>
                </a:solidFill>
              </a:rPr>
              <a:t>e</a:t>
            </a:r>
            <a:r>
              <a:rPr lang="es-ES" sz="4000"/>
              <a:t>ír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s</a:t>
            </a:r>
            <a:r>
              <a:rPr lang="es-ES" sz="4000">
                <a:solidFill>
                  <a:srgbClr val="FF0000"/>
                </a:solidFill>
              </a:rPr>
              <a:t>e</a:t>
            </a:r>
            <a:r>
              <a:rPr lang="es-ES" sz="4000"/>
              <a:t>guir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v</a:t>
            </a:r>
            <a:r>
              <a:rPr lang="es-ES" sz="4000">
                <a:solidFill>
                  <a:srgbClr val="FF0000"/>
                </a:solidFill>
              </a:rPr>
              <a:t>e</a:t>
            </a:r>
            <a:r>
              <a:rPr lang="es-ES" sz="4000"/>
              <a:t>stirse</a:t>
            </a:r>
            <a:endParaRPr lang="en-US" sz="4000"/>
          </a:p>
        </p:txBody>
      </p:sp>
      <p:sp>
        <p:nvSpPr>
          <p:cNvPr id="4096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886200" y="1371600"/>
            <a:ext cx="4956175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to serve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to repeat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to laugh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to smile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to follow, continue</a:t>
            </a:r>
          </a:p>
          <a:p>
            <a:pPr>
              <a:buFont typeface="Wingdings" pitchFamily="2" charset="2"/>
              <a:buNone/>
            </a:pPr>
            <a:r>
              <a:rPr lang="es-ES" sz="4000"/>
              <a:t>to dress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REÍR (e &gt; i) – to laugh</a:t>
            </a:r>
            <a:endParaRPr lang="en-US" sz="5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r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o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r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es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r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e</a:t>
            </a:r>
            <a:endParaRPr lang="en-US" sz="4000"/>
          </a:p>
        </p:txBody>
      </p:sp>
      <p:sp>
        <p:nvSpPr>
          <p:cNvPr id="43012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re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mos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re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r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en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SONREÍR (e &gt; i) – to smile</a:t>
            </a:r>
            <a:endParaRPr lang="en-US" sz="5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sonr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o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sonr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es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sonr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e</a:t>
            </a:r>
            <a:endParaRPr lang="en-US" sz="4000"/>
          </a:p>
        </p:txBody>
      </p:sp>
      <p:sp>
        <p:nvSpPr>
          <p:cNvPr id="44036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sonre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mos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sonre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sonr</a:t>
            </a:r>
            <a:r>
              <a:rPr lang="es-ES" sz="4000">
                <a:solidFill>
                  <a:srgbClr val="FF0000"/>
                </a:solidFill>
              </a:rPr>
              <a:t>í</a:t>
            </a:r>
            <a:r>
              <a:rPr lang="es-ES" sz="4000"/>
              <a:t>en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5400"/>
              <a:t> </a:t>
            </a:r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</a:t>
            </a:r>
            <a:endParaRPr lang="en-US" sz="5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800"/>
              <a:t>Remember that in Spanish there are three groups of stem-changing verbs.</a:t>
            </a:r>
          </a:p>
          <a:p>
            <a:r>
              <a:rPr lang="es-ES" sz="3800"/>
              <a:t>The stem change occurs in all forms except the nosotros(as) and vosotros(as) forms.</a:t>
            </a:r>
            <a:endParaRPr lang="en-US" sz="3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5400"/>
              <a:t> </a:t>
            </a:r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</a:t>
            </a:r>
            <a:endParaRPr lang="en-US" sz="5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800"/>
              <a:t>Let´s look at some verbs that have a stem change of </a:t>
            </a:r>
            <a:r>
              <a:rPr lang="es-ES" sz="3800" i="1"/>
              <a:t>e &gt; ie:</a:t>
            </a:r>
            <a:endParaRPr lang="en-US" sz="3800" i="1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905000" y="4419600"/>
            <a:ext cx="5257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PERDER (e &gt; ie) – to lose</a:t>
            </a:r>
            <a:endParaRPr lang="en-US" sz="5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1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/>
              <a:t>rdo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/>
              <a:t>rdes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/>
              <a:t>rde</a:t>
            </a:r>
            <a:endParaRPr lang="en-US" sz="4000"/>
          </a:p>
        </p:txBody>
      </p:sp>
      <p:sp>
        <p:nvSpPr>
          <p:cNvPr id="9222" name="Rectangle 6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perdemos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perdéis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/>
              <a:t>rden</a:t>
            </a:r>
            <a:endParaRPr 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4800"/>
              <a:t> </a:t>
            </a:r>
            <a:r>
              <a:rPr lang="es-E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 (e &gt; ie)</a:t>
            </a:r>
            <a:endParaRPr lang="en-US" sz="4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371600"/>
            <a:ext cx="4194175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600" b="1"/>
              <a:t>emp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zar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qu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rer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pref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rir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p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nsar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div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rtirse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desp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rtarse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s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ntirse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m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ntir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c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rrar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com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nzar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ent</a:t>
            </a:r>
            <a:r>
              <a:rPr lang="es-ES" sz="2600" b="1">
                <a:solidFill>
                  <a:srgbClr val="FF0000"/>
                </a:solidFill>
              </a:rPr>
              <a:t>e</a:t>
            </a:r>
            <a:r>
              <a:rPr lang="es-ES" sz="2600" b="1"/>
              <a:t>nder</a:t>
            </a:r>
            <a:endParaRPr lang="en-US" sz="2600" b="1"/>
          </a:p>
        </p:txBody>
      </p:sp>
      <p:sp>
        <p:nvSpPr>
          <p:cNvPr id="3584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371600"/>
            <a:ext cx="4194175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600" b="1"/>
              <a:t>to begin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want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prefer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think, plan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have fun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wake up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feel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lie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close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begin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understand</a:t>
            </a:r>
            <a:endParaRPr lang="en-US" sz="2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5400"/>
              <a:t> </a:t>
            </a:r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</a:t>
            </a:r>
            <a:endParaRPr lang="en-US" sz="5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800"/>
              <a:t>Let´s look at some verbs that have a stem change of </a:t>
            </a:r>
            <a:r>
              <a:rPr lang="es-ES" sz="3800" i="1"/>
              <a:t>o &gt; ue:</a:t>
            </a:r>
            <a:endParaRPr lang="en-US" sz="3800" i="1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905000" y="4419600"/>
            <a:ext cx="5257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68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PODER (o &gt; ue) – to be able to, can</a:t>
            </a:r>
            <a:endParaRPr lang="en-US" sz="4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</a:t>
            </a:r>
            <a:r>
              <a:rPr lang="es-ES" sz="4000"/>
              <a:t>do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</a:t>
            </a:r>
            <a:r>
              <a:rPr lang="es-ES" sz="4000"/>
              <a:t>des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</a:t>
            </a:r>
            <a:r>
              <a:rPr lang="es-ES" sz="4000"/>
              <a:t>de</a:t>
            </a:r>
            <a:endParaRPr lang="en-US" sz="4000"/>
          </a:p>
        </p:txBody>
      </p:sp>
      <p:sp>
        <p:nvSpPr>
          <p:cNvPr id="37892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>podemos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podéis</a:t>
            </a:r>
          </a:p>
          <a:p>
            <a:pPr>
              <a:buFont typeface="Wingdings" pitchFamily="2" charset="2"/>
              <a:buNone/>
            </a:pPr>
            <a:endParaRPr lang="es-ES" sz="4000"/>
          </a:p>
          <a:p>
            <a:pPr>
              <a:buFont typeface="Wingdings" pitchFamily="2" charset="2"/>
              <a:buNone/>
            </a:pPr>
            <a:r>
              <a:rPr lang="es-ES" sz="4000"/>
              <a:t>p</a:t>
            </a:r>
            <a:r>
              <a:rPr lang="es-E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</a:t>
            </a:r>
            <a:r>
              <a:rPr lang="es-ES" sz="4000"/>
              <a:t>den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4800"/>
              <a:t> </a:t>
            </a:r>
            <a:r>
              <a:rPr lang="es-E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 (o &gt; ue)</a:t>
            </a:r>
            <a:endParaRPr lang="en-US" sz="4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371600"/>
            <a:ext cx="4194175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600" b="1"/>
              <a:t>j</a:t>
            </a:r>
            <a:r>
              <a:rPr lang="es-ES" sz="2600" b="1">
                <a:solidFill>
                  <a:srgbClr val="FF0000"/>
                </a:solidFill>
              </a:rPr>
              <a:t>u</a:t>
            </a:r>
            <a:r>
              <a:rPr lang="es-ES" sz="2600" b="1"/>
              <a:t>gar (u &gt; ue)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c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ntar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c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star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enc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ntrar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rec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rdar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v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lar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d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rmir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v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lver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dev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lver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ac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starse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alm</a:t>
            </a:r>
            <a:r>
              <a:rPr lang="es-ES" sz="2600" b="1">
                <a:solidFill>
                  <a:srgbClr val="FF0000"/>
                </a:solidFill>
              </a:rPr>
              <a:t>o</a:t>
            </a:r>
            <a:r>
              <a:rPr lang="es-ES" sz="2600" b="1"/>
              <a:t>rzar</a:t>
            </a:r>
            <a:endParaRPr lang="en-US" sz="2600" b="1"/>
          </a:p>
        </p:txBody>
      </p:sp>
      <p:sp>
        <p:nvSpPr>
          <p:cNvPr id="3891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371600"/>
            <a:ext cx="4194175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600" b="1"/>
              <a:t>to play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count, tell a story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cost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find, meet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remember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fly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sleep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return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return something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go to bed</a:t>
            </a:r>
          </a:p>
          <a:p>
            <a:pPr>
              <a:buFont typeface="Wingdings" pitchFamily="2" charset="2"/>
              <a:buNone/>
            </a:pPr>
            <a:r>
              <a:rPr lang="es-ES" sz="2600" b="1"/>
              <a:t>to eat lunch</a:t>
            </a:r>
            <a:endParaRPr lang="en-US" sz="2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38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5400"/>
              <a:t> </a:t>
            </a:r>
            <a:r>
              <a:rPr lang="es-ES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</a:t>
            </a:r>
            <a:endParaRPr lang="en-US" sz="5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800"/>
              <a:t>Let´s look at some verbs that have a stem change of </a:t>
            </a:r>
            <a:r>
              <a:rPr lang="es-ES" sz="3800" i="1"/>
              <a:t>e &gt; i:</a:t>
            </a:r>
            <a:endParaRPr lang="en-US" sz="3800" i="1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905000" y="4419600"/>
            <a:ext cx="5257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41988" grpId="0" animBg="1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299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Clouds</vt:lpstr>
      <vt:lpstr>Present Tense Stem-Changing Verbs</vt:lpstr>
      <vt:lpstr>Stem-Changing Verbs</vt:lpstr>
      <vt:lpstr>Stem-Changing Verbs</vt:lpstr>
      <vt:lpstr>PERDER (e &gt; ie) – to lose</vt:lpstr>
      <vt:lpstr>Stem-Changing Verbs (e &gt; ie)</vt:lpstr>
      <vt:lpstr>Stem-Changing Verbs</vt:lpstr>
      <vt:lpstr>PODER (o &gt; ue) – to be able to, can</vt:lpstr>
      <vt:lpstr>Stem-Changing Verbs (o &gt; ue)</vt:lpstr>
      <vt:lpstr>Stem-Changing Verbs</vt:lpstr>
      <vt:lpstr>PEDIR (o &gt; ue) – to ask for, to order</vt:lpstr>
      <vt:lpstr>Stem-Changing Verbs (e &gt; i)</vt:lpstr>
      <vt:lpstr>REÍR (e &gt; i) – to laugh</vt:lpstr>
      <vt:lpstr>SONREÍR (e &gt; i) – to smile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 de los Verbos con Cambios de Raíz</dc:title>
  <dc:creator>Suzanne M. Shirley</dc:creator>
  <cp:lastModifiedBy>melanie1.white</cp:lastModifiedBy>
  <cp:revision>8</cp:revision>
  <dcterms:created xsi:type="dcterms:W3CDTF">2006-06-05T20:02:47Z</dcterms:created>
  <dcterms:modified xsi:type="dcterms:W3CDTF">2014-01-16T19:47:22Z</dcterms:modified>
</cp:coreProperties>
</file>